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4" r:id="rId1"/>
  </p:sldMasterIdLst>
  <p:notesMasterIdLst>
    <p:notesMasterId r:id="rId8"/>
  </p:notesMasterIdLst>
  <p:sldIdLst>
    <p:sldId id="256" r:id="rId2"/>
    <p:sldId id="259" r:id="rId3"/>
    <p:sldId id="263" r:id="rId4"/>
    <p:sldId id="264" r:id="rId5"/>
    <p:sldId id="265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4356"/>
    <a:srgbClr val="6EBEC5"/>
    <a:srgbClr val="EF8989"/>
    <a:srgbClr val="FD4142"/>
    <a:srgbClr val="6C8194"/>
    <a:srgbClr val="FC4242"/>
    <a:srgbClr val="FFEB00"/>
    <a:srgbClr val="FFAA00"/>
    <a:srgbClr val="1A2B36"/>
    <a:srgbClr val="1B34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01"/>
    <p:restoredTop sz="94757"/>
  </p:normalViewPr>
  <p:slideViewPr>
    <p:cSldViewPr snapToGrid="0" snapToObjects="1">
      <p:cViewPr varScale="1">
        <p:scale>
          <a:sx n="86" d="100"/>
          <a:sy n="86" d="100"/>
        </p:scale>
        <p:origin x="240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F2376B-0544-744D-A1B4-F8C831925169}" type="datetimeFigureOut">
              <a:rPr lang="en-US" smtClean="0"/>
              <a:t>9/21/22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E033F-D690-AE46-B29F-D18D96142C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904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2E033F-D690-AE46-B29F-D18D96142C0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357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2E033F-D690-AE46-B29F-D18D96142C0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143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2E033F-D690-AE46-B29F-D18D96142C0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426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33621-6444-C449-952E-07DA1F1ED4FF}" type="datetimeFigureOut">
              <a:rPr lang="en-US" smtClean="0"/>
              <a:t>9/21/22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5D915A-9C17-764E-9451-EADE78BB72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92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kompyte.com/registe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-137160"/>
            <a:ext cx="12192000" cy="7132320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783" y="2735236"/>
            <a:ext cx="9018796" cy="960219"/>
          </a:xfrm>
        </p:spPr>
        <p:txBody>
          <a:bodyPr anchor="t">
            <a:no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  <a:latin typeface="+mn-lt"/>
              </a:rPr>
              <a:t>Objection Handling 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9A6C729-E0C1-EC41-AAB1-DE8C6BD601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4232" y="815829"/>
            <a:ext cx="2075414" cy="506401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CF1AFE7A-CD9C-2C40-B5BE-B8B318BB2B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69832" y="1463252"/>
            <a:ext cx="1505695" cy="4387229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F3AAA29A-0286-E240-8AAA-3A68C8A072E6}"/>
              </a:ext>
            </a:extLst>
          </p:cNvPr>
          <p:cNvSpPr/>
          <p:nvPr/>
        </p:nvSpPr>
        <p:spPr>
          <a:xfrm>
            <a:off x="869232" y="3518826"/>
            <a:ext cx="21234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TEMPLATE</a:t>
            </a:r>
            <a:endParaRPr lang="en-US" sz="3500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1E8724C-FB88-8A46-93AF-9B778F22910C}"/>
              </a:ext>
            </a:extLst>
          </p:cNvPr>
          <p:cNvSpPr txBox="1">
            <a:spLocks/>
          </p:cNvSpPr>
          <p:nvPr/>
        </p:nvSpPr>
        <p:spPr>
          <a:xfrm>
            <a:off x="905418" y="5051882"/>
            <a:ext cx="10515600" cy="16502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Identify and learn how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overcome objections 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ea typeface="Helvetica Light Oblique" charset="0"/>
              <a:cs typeface="Calibri" panose="020F050202020403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5E27374-3790-D24A-8F08-09E90616BBCC}"/>
              </a:ext>
            </a:extLst>
          </p:cNvPr>
          <p:cNvCxnSpPr/>
          <p:nvPr/>
        </p:nvCxnSpPr>
        <p:spPr>
          <a:xfrm>
            <a:off x="988545" y="4615971"/>
            <a:ext cx="973394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266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6C0AAC9E-F04B-0141-B302-A9DCC3C452A4}"/>
              </a:ext>
            </a:extLst>
          </p:cNvPr>
          <p:cNvSpPr/>
          <p:nvPr/>
        </p:nvSpPr>
        <p:spPr>
          <a:xfrm>
            <a:off x="5660434" y="889654"/>
            <a:ext cx="6112129" cy="5705742"/>
          </a:xfrm>
          <a:prstGeom prst="roundRect">
            <a:avLst>
              <a:gd name="adj" fmla="val 2729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7EBBAAA-4C79-D240-B8CB-5124D5F4ED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143659"/>
              </p:ext>
            </p:extLst>
          </p:nvPr>
        </p:nvGraphicFramePr>
        <p:xfrm>
          <a:off x="5799965" y="1410111"/>
          <a:ext cx="6079980" cy="26305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39990">
                  <a:extLst>
                    <a:ext uri="{9D8B030D-6E8A-4147-A177-3AD203B41FA5}">
                      <a16:colId xmlns:a16="http://schemas.microsoft.com/office/drawing/2014/main" val="2917959144"/>
                    </a:ext>
                  </a:extLst>
                </a:gridCol>
                <a:gridCol w="3039990">
                  <a:extLst>
                    <a:ext uri="{9D8B030D-6E8A-4147-A177-3AD203B41FA5}">
                      <a16:colId xmlns:a16="http://schemas.microsoft.com/office/drawing/2014/main" val="548820183"/>
                    </a:ext>
                  </a:extLst>
                </a:gridCol>
              </a:tblGrid>
              <a:tr h="2630567">
                <a:tc>
                  <a:txBody>
                    <a:bodyPr/>
                    <a:lstStyle/>
                    <a:p>
                      <a:endParaRPr lang="en-US" sz="12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endParaRPr lang="en-US" sz="12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endParaRPr lang="en-US" sz="12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218831"/>
                  </a:ext>
                </a:extLst>
              </a:tr>
            </a:tbl>
          </a:graphicData>
        </a:graphic>
      </p:graphicFrame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E261482E-E7C1-0A47-89D7-9894FDFF8F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7822625"/>
              </p:ext>
            </p:extLst>
          </p:nvPr>
        </p:nvGraphicFramePr>
        <p:xfrm>
          <a:off x="5799965" y="4017410"/>
          <a:ext cx="6079980" cy="260520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39990">
                  <a:extLst>
                    <a:ext uri="{9D8B030D-6E8A-4147-A177-3AD203B41FA5}">
                      <a16:colId xmlns:a16="http://schemas.microsoft.com/office/drawing/2014/main" val="2917959144"/>
                    </a:ext>
                  </a:extLst>
                </a:gridCol>
                <a:gridCol w="3039990">
                  <a:extLst>
                    <a:ext uri="{9D8B030D-6E8A-4147-A177-3AD203B41FA5}">
                      <a16:colId xmlns:a16="http://schemas.microsoft.com/office/drawing/2014/main" val="548820183"/>
                    </a:ext>
                  </a:extLst>
                </a:gridCol>
              </a:tblGrid>
              <a:tr h="2605207">
                <a:tc>
                  <a:txBody>
                    <a:bodyPr/>
                    <a:lstStyle/>
                    <a:p>
                      <a:endParaRPr lang="en-US" sz="12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endParaRPr lang="en-US" sz="12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  <a:p>
                      <a:endParaRPr lang="en-US" sz="1200" b="0" i="0" dirty="0">
                        <a:latin typeface="Calibri Light" panose="020F0302020204030204" pitchFamily="34" charset="0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7218831"/>
                  </a:ext>
                </a:extLst>
              </a:tr>
            </a:tbl>
          </a:graphicData>
        </a:graphic>
      </p:graphicFrame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1C7096F-B229-8248-8B5A-1AEF136F6645}"/>
              </a:ext>
            </a:extLst>
          </p:cNvPr>
          <p:cNvSpPr/>
          <p:nvPr/>
        </p:nvSpPr>
        <p:spPr>
          <a:xfrm>
            <a:off x="388294" y="899163"/>
            <a:ext cx="5050972" cy="2593694"/>
          </a:xfrm>
          <a:prstGeom prst="roundRect">
            <a:avLst>
              <a:gd name="adj" fmla="val 5643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F0247B1C-00ED-1045-86ED-DD4CC234DB9F}"/>
              </a:ext>
            </a:extLst>
          </p:cNvPr>
          <p:cNvCxnSpPr>
            <a:cxnSpLocks/>
          </p:cNvCxnSpPr>
          <p:nvPr/>
        </p:nvCxnSpPr>
        <p:spPr>
          <a:xfrm>
            <a:off x="388294" y="1410112"/>
            <a:ext cx="5050972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AC25F652-B5A3-CB45-91F0-37F5856A34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069" y="218169"/>
            <a:ext cx="468522" cy="468522"/>
          </a:xfrm>
          <a:prstGeom prst="rect">
            <a:avLst/>
          </a:prstGeom>
        </p:spPr>
      </p:pic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F5E26CED-2180-2F47-8D8A-ECBF28B45EBC}"/>
              </a:ext>
            </a:extLst>
          </p:cNvPr>
          <p:cNvSpPr/>
          <p:nvPr/>
        </p:nvSpPr>
        <p:spPr>
          <a:xfrm>
            <a:off x="388294" y="3717927"/>
            <a:ext cx="5050972" cy="2877469"/>
          </a:xfrm>
          <a:prstGeom prst="roundRect">
            <a:avLst>
              <a:gd name="adj" fmla="val 5643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3F5DA7E-ADA1-BC43-AC3C-D736FE0A5EC6}"/>
              </a:ext>
            </a:extLst>
          </p:cNvPr>
          <p:cNvCxnSpPr/>
          <p:nvPr/>
        </p:nvCxnSpPr>
        <p:spPr>
          <a:xfrm>
            <a:off x="414796" y="4241709"/>
            <a:ext cx="5024470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2337" y="987927"/>
            <a:ext cx="5531279" cy="492412"/>
          </a:xfrm>
        </p:spPr>
        <p:txBody>
          <a:bodyPr>
            <a:noAutofit/>
          </a:bodyPr>
          <a:lstStyle/>
          <a:p>
            <a:pPr algn="l"/>
            <a:r>
              <a:rPr lang="en-US" sz="2000" dirty="0">
                <a:solidFill>
                  <a:srgbClr val="1B3456"/>
                </a:solidFill>
              </a:rPr>
              <a:t>Strengths</a:t>
            </a:r>
            <a:endParaRPr lang="en-US" sz="2000" b="1" dirty="0">
              <a:solidFill>
                <a:srgbClr val="1B3456"/>
              </a:solidFill>
              <a:effectLst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5799965" y="973958"/>
            <a:ext cx="702357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1B4356"/>
                </a:solidFill>
              </a:rPr>
              <a:t>Common Themes </a:t>
            </a:r>
            <a:r>
              <a:rPr lang="en-US" sz="1600" dirty="0">
                <a:solidFill>
                  <a:srgbClr val="1B4356"/>
                </a:solidFill>
              </a:rPr>
              <a:t>(From sales &amp; win-loss interviews)</a:t>
            </a:r>
            <a:endParaRPr lang="en-US" sz="1600" b="1" dirty="0">
              <a:solidFill>
                <a:srgbClr val="1B4356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66B5F54-4841-4C45-A9C4-C5A0EAB5EF0E}"/>
              </a:ext>
            </a:extLst>
          </p:cNvPr>
          <p:cNvSpPr/>
          <p:nvPr/>
        </p:nvSpPr>
        <p:spPr>
          <a:xfrm>
            <a:off x="5799965" y="3933932"/>
            <a:ext cx="314268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1B4356"/>
                </a:solidFill>
              </a:rPr>
              <a:t>Main reason for choosing competitor</a:t>
            </a:r>
            <a:endParaRPr lang="en-US" sz="1400" b="1" dirty="0">
              <a:solidFill>
                <a:srgbClr val="1B4356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7A4FDC4-07EC-C343-BE27-DDCCD235BAD8}"/>
              </a:ext>
            </a:extLst>
          </p:cNvPr>
          <p:cNvSpPr/>
          <p:nvPr/>
        </p:nvSpPr>
        <p:spPr>
          <a:xfrm>
            <a:off x="8991592" y="3933932"/>
            <a:ext cx="29481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1B4356"/>
                </a:solidFill>
              </a:rPr>
              <a:t>Concerns about competitor</a:t>
            </a:r>
            <a:endParaRPr lang="en-US" sz="1400" b="1" dirty="0">
              <a:solidFill>
                <a:srgbClr val="1B4356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FD7D3A-980D-DB44-A8A9-4238E69B99C0}"/>
              </a:ext>
            </a:extLst>
          </p:cNvPr>
          <p:cNvSpPr/>
          <p:nvPr/>
        </p:nvSpPr>
        <p:spPr>
          <a:xfrm>
            <a:off x="562337" y="3800598"/>
            <a:ext cx="133690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1B3456"/>
                </a:solidFill>
              </a:rPr>
              <a:t>Positioning</a:t>
            </a:r>
            <a:endParaRPr lang="en-US" sz="2000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E87CFF74-A63A-6544-962B-C219B6FD0BAC}"/>
              </a:ext>
            </a:extLst>
          </p:cNvPr>
          <p:cNvCxnSpPr>
            <a:cxnSpLocks/>
          </p:cNvCxnSpPr>
          <p:nvPr/>
        </p:nvCxnSpPr>
        <p:spPr>
          <a:xfrm>
            <a:off x="5660434" y="1410112"/>
            <a:ext cx="6112129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55B4443A-7097-E64B-BF95-2C6BE4D96D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3846900"/>
              </p:ext>
            </p:extLst>
          </p:nvPr>
        </p:nvGraphicFramePr>
        <p:xfrm>
          <a:off x="562337" y="1462054"/>
          <a:ext cx="4737398" cy="194453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37398">
                  <a:extLst>
                    <a:ext uri="{9D8B030D-6E8A-4147-A177-3AD203B41FA5}">
                      <a16:colId xmlns:a16="http://schemas.microsoft.com/office/drawing/2014/main" val="1096465337"/>
                    </a:ext>
                  </a:extLst>
                </a:gridCol>
              </a:tblGrid>
              <a:tr h="1944533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j-lt"/>
                        </a:rPr>
                        <a:t>1.</a:t>
                      </a:r>
                    </a:p>
                    <a:p>
                      <a:endParaRPr lang="en-US" sz="1200" dirty="0">
                        <a:latin typeface="+mj-lt"/>
                      </a:endParaRPr>
                    </a:p>
                    <a:p>
                      <a:endParaRPr lang="en-US" sz="1200" dirty="0">
                        <a:latin typeface="+mj-lt"/>
                      </a:endParaRPr>
                    </a:p>
                    <a:p>
                      <a:r>
                        <a:rPr lang="en-US" sz="1200" dirty="0">
                          <a:latin typeface="+mj-lt"/>
                        </a:rPr>
                        <a:t>2.</a:t>
                      </a:r>
                    </a:p>
                    <a:p>
                      <a:endParaRPr lang="en-US" sz="1200" dirty="0">
                        <a:latin typeface="+mj-lt"/>
                      </a:endParaRPr>
                    </a:p>
                    <a:p>
                      <a:endParaRPr lang="en-US" sz="1200" dirty="0">
                        <a:latin typeface="+mj-lt"/>
                      </a:endParaRPr>
                    </a:p>
                    <a:p>
                      <a:r>
                        <a:rPr lang="en-US" sz="1200" dirty="0">
                          <a:latin typeface="+mj-lt"/>
                        </a:rPr>
                        <a:t>3.</a:t>
                      </a:r>
                    </a:p>
                    <a:p>
                      <a:endParaRPr lang="en-US" sz="1200" dirty="0">
                        <a:latin typeface="+mj-lt"/>
                      </a:endParaRPr>
                    </a:p>
                    <a:p>
                      <a:endParaRPr lang="en-US" sz="1200" dirty="0">
                        <a:latin typeface="+mj-lt"/>
                      </a:endParaRPr>
                    </a:p>
                    <a:p>
                      <a:r>
                        <a:rPr lang="en-US" sz="1200" dirty="0">
                          <a:latin typeface="+mj-lt"/>
                        </a:rPr>
                        <a:t>4.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954921"/>
                  </a:ext>
                </a:extLst>
              </a:tr>
            </a:tbl>
          </a:graphicData>
        </a:graphic>
      </p:graphicFrame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4DDF62BD-2DBA-DA4F-AB04-7CCA1BB7A0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654524"/>
              </p:ext>
            </p:extLst>
          </p:nvPr>
        </p:nvGraphicFramePr>
        <p:xfrm>
          <a:off x="562337" y="4350036"/>
          <a:ext cx="4737398" cy="194453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37398">
                  <a:extLst>
                    <a:ext uri="{9D8B030D-6E8A-4147-A177-3AD203B41FA5}">
                      <a16:colId xmlns:a16="http://schemas.microsoft.com/office/drawing/2014/main" val="1096465337"/>
                    </a:ext>
                  </a:extLst>
                </a:gridCol>
              </a:tblGrid>
              <a:tr h="1944533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j-lt"/>
                        </a:rPr>
                        <a:t>1.</a:t>
                      </a:r>
                    </a:p>
                    <a:p>
                      <a:endParaRPr lang="en-US" sz="1200" dirty="0">
                        <a:latin typeface="+mj-lt"/>
                      </a:endParaRPr>
                    </a:p>
                    <a:p>
                      <a:endParaRPr lang="en-US" sz="1200" dirty="0">
                        <a:latin typeface="+mj-lt"/>
                      </a:endParaRPr>
                    </a:p>
                    <a:p>
                      <a:r>
                        <a:rPr lang="en-US" sz="1200" dirty="0">
                          <a:latin typeface="+mj-lt"/>
                        </a:rPr>
                        <a:t>2.</a:t>
                      </a:r>
                    </a:p>
                    <a:p>
                      <a:endParaRPr lang="en-US" sz="1200" dirty="0">
                        <a:latin typeface="+mj-lt"/>
                      </a:endParaRPr>
                    </a:p>
                    <a:p>
                      <a:endParaRPr lang="en-US" sz="1200" dirty="0">
                        <a:latin typeface="+mj-lt"/>
                      </a:endParaRPr>
                    </a:p>
                    <a:p>
                      <a:r>
                        <a:rPr lang="en-US" sz="1200" dirty="0">
                          <a:latin typeface="+mj-lt"/>
                        </a:rPr>
                        <a:t>3.</a:t>
                      </a:r>
                    </a:p>
                    <a:p>
                      <a:endParaRPr lang="en-US" sz="1200" dirty="0">
                        <a:latin typeface="+mj-lt"/>
                      </a:endParaRPr>
                    </a:p>
                    <a:p>
                      <a:endParaRPr lang="en-US" sz="1200" dirty="0">
                        <a:latin typeface="+mj-lt"/>
                      </a:endParaRPr>
                    </a:p>
                    <a:p>
                      <a:r>
                        <a:rPr lang="en-US" sz="1200" dirty="0">
                          <a:latin typeface="+mj-lt"/>
                        </a:rPr>
                        <a:t>4.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954921"/>
                  </a:ext>
                </a:extLst>
              </a:tr>
            </a:tbl>
          </a:graphicData>
        </a:graphic>
      </p:graphicFrame>
      <p:sp>
        <p:nvSpPr>
          <p:cNvPr id="35" name="Rectangle 34">
            <a:extLst>
              <a:ext uri="{FF2B5EF4-FFF2-40B4-BE49-F238E27FC236}">
                <a16:creationId xmlns:a16="http://schemas.microsoft.com/office/drawing/2014/main" id="{70131EA6-D8D5-AC48-8CF8-146C58C5AC82}"/>
              </a:ext>
            </a:extLst>
          </p:cNvPr>
          <p:cNvSpPr/>
          <p:nvPr/>
        </p:nvSpPr>
        <p:spPr>
          <a:xfrm>
            <a:off x="997755" y="193686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1B4356"/>
                </a:solidFill>
              </a:rPr>
              <a:t>Company Overview</a:t>
            </a:r>
            <a:endParaRPr lang="en-US" sz="2000" b="1" dirty="0">
              <a:solidFill>
                <a:srgbClr val="1B4356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799965" y="1470087"/>
            <a:ext cx="23735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1B4356"/>
                </a:solidFill>
              </a:rPr>
              <a:t>Pain Point</a:t>
            </a:r>
            <a:endParaRPr lang="en-US" sz="1400" b="1" dirty="0">
              <a:solidFill>
                <a:srgbClr val="1B4356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931793" y="1470087"/>
            <a:ext cx="29481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1B4356"/>
                </a:solidFill>
              </a:rPr>
              <a:t>Competitor comments</a:t>
            </a:r>
            <a:endParaRPr lang="en-US" sz="1400" b="1" dirty="0">
              <a:solidFill>
                <a:srgbClr val="1B435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038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E715C2B5-A7F7-6D4E-A46B-BB1EEA859CA4}"/>
              </a:ext>
            </a:extLst>
          </p:cNvPr>
          <p:cNvSpPr/>
          <p:nvPr/>
        </p:nvSpPr>
        <p:spPr>
          <a:xfrm>
            <a:off x="388294" y="899163"/>
            <a:ext cx="3642507" cy="2593694"/>
          </a:xfrm>
          <a:prstGeom prst="roundRect">
            <a:avLst>
              <a:gd name="adj" fmla="val 5643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B3D5F0E3-5E72-3944-A3E8-20BA0514F3FA}"/>
              </a:ext>
            </a:extLst>
          </p:cNvPr>
          <p:cNvCxnSpPr>
            <a:cxnSpLocks/>
          </p:cNvCxnSpPr>
          <p:nvPr/>
        </p:nvCxnSpPr>
        <p:spPr>
          <a:xfrm>
            <a:off x="388294" y="1410112"/>
            <a:ext cx="3633880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C56B9D66-2FED-7648-845E-B327BC3CF881}"/>
              </a:ext>
            </a:extLst>
          </p:cNvPr>
          <p:cNvSpPr/>
          <p:nvPr/>
        </p:nvSpPr>
        <p:spPr>
          <a:xfrm>
            <a:off x="4299894" y="891189"/>
            <a:ext cx="3642507" cy="2620355"/>
          </a:xfrm>
          <a:prstGeom prst="roundRect">
            <a:avLst>
              <a:gd name="adj" fmla="val 5643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59E80E2C-8979-334A-BF00-19F930799887}"/>
              </a:ext>
            </a:extLst>
          </p:cNvPr>
          <p:cNvSpPr/>
          <p:nvPr/>
        </p:nvSpPr>
        <p:spPr>
          <a:xfrm>
            <a:off x="8191174" y="891189"/>
            <a:ext cx="3642507" cy="2601665"/>
          </a:xfrm>
          <a:prstGeom prst="roundRect">
            <a:avLst>
              <a:gd name="adj" fmla="val 5643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D351958B-84D3-B642-864B-CF24CD994F03}"/>
              </a:ext>
            </a:extLst>
          </p:cNvPr>
          <p:cNvSpPr/>
          <p:nvPr/>
        </p:nvSpPr>
        <p:spPr>
          <a:xfrm>
            <a:off x="388294" y="3750647"/>
            <a:ext cx="3642507" cy="2782495"/>
          </a:xfrm>
          <a:prstGeom prst="roundRect">
            <a:avLst>
              <a:gd name="adj" fmla="val 5643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45A4748-EF97-C14F-9383-FA681E57242A}"/>
              </a:ext>
            </a:extLst>
          </p:cNvPr>
          <p:cNvCxnSpPr>
            <a:cxnSpLocks/>
          </p:cNvCxnSpPr>
          <p:nvPr/>
        </p:nvCxnSpPr>
        <p:spPr>
          <a:xfrm>
            <a:off x="414796" y="4261596"/>
            <a:ext cx="360737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F5A1BC33-E18D-9343-92A3-12E5CCEFFBB4}"/>
              </a:ext>
            </a:extLst>
          </p:cNvPr>
          <p:cNvSpPr/>
          <p:nvPr/>
        </p:nvSpPr>
        <p:spPr>
          <a:xfrm>
            <a:off x="4299894" y="3750647"/>
            <a:ext cx="3642507" cy="2782495"/>
          </a:xfrm>
          <a:prstGeom prst="roundRect">
            <a:avLst>
              <a:gd name="adj" fmla="val 5643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D69BA37-D54B-714C-8195-8DB2D8AE0F12}"/>
              </a:ext>
            </a:extLst>
          </p:cNvPr>
          <p:cNvCxnSpPr>
            <a:cxnSpLocks/>
          </p:cNvCxnSpPr>
          <p:nvPr/>
        </p:nvCxnSpPr>
        <p:spPr>
          <a:xfrm>
            <a:off x="4326396" y="4261596"/>
            <a:ext cx="360737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74F26C9B-857F-9540-84A2-B125B224F3B2}"/>
              </a:ext>
            </a:extLst>
          </p:cNvPr>
          <p:cNvSpPr/>
          <p:nvPr/>
        </p:nvSpPr>
        <p:spPr>
          <a:xfrm>
            <a:off x="8191174" y="3750647"/>
            <a:ext cx="3642507" cy="2782495"/>
          </a:xfrm>
          <a:prstGeom prst="roundRect">
            <a:avLst>
              <a:gd name="adj" fmla="val 5643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174E9B-7F0B-C543-B463-037762B04466}"/>
              </a:ext>
            </a:extLst>
          </p:cNvPr>
          <p:cNvCxnSpPr>
            <a:cxnSpLocks/>
          </p:cNvCxnSpPr>
          <p:nvPr/>
        </p:nvCxnSpPr>
        <p:spPr>
          <a:xfrm>
            <a:off x="8217676" y="4261596"/>
            <a:ext cx="360737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Subtitle 2"/>
          <p:cNvSpPr>
            <a:spLocks noGrp="1"/>
          </p:cNvSpPr>
          <p:nvPr>
            <p:ph type="subTitle" idx="1"/>
          </p:nvPr>
        </p:nvSpPr>
        <p:spPr>
          <a:xfrm>
            <a:off x="515961" y="1016959"/>
            <a:ext cx="2028125" cy="344502"/>
          </a:xfrm>
        </p:spPr>
        <p:txBody>
          <a:bodyPr>
            <a:noAutofit/>
          </a:bodyPr>
          <a:lstStyle/>
          <a:p>
            <a:pPr algn="l"/>
            <a:r>
              <a:rPr lang="en-US" sz="1600" dirty="0">
                <a:solidFill>
                  <a:srgbClr val="1B4356"/>
                </a:solidFill>
              </a:rPr>
              <a:t>Competitor Claim</a:t>
            </a:r>
            <a:endParaRPr lang="en-US" sz="1600" b="1" dirty="0">
              <a:solidFill>
                <a:srgbClr val="1B4356"/>
              </a:solidFill>
              <a:effectLst/>
            </a:endParaRPr>
          </a:p>
        </p:txBody>
      </p:sp>
      <p:sp>
        <p:nvSpPr>
          <p:cNvPr id="70" name="Subtitle 2"/>
          <p:cNvSpPr txBox="1">
            <a:spLocks/>
          </p:cNvSpPr>
          <p:nvPr/>
        </p:nvSpPr>
        <p:spPr>
          <a:xfrm>
            <a:off x="528454" y="3867066"/>
            <a:ext cx="1701486" cy="4097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rgbClr val="1B4356"/>
                </a:solidFill>
              </a:rPr>
              <a:t>Counterpoints</a:t>
            </a:r>
            <a:br>
              <a:rPr lang="en-US" sz="1600" dirty="0">
                <a:solidFill>
                  <a:srgbClr val="1B4356"/>
                </a:solidFill>
              </a:rPr>
            </a:br>
            <a:endParaRPr lang="en-US" sz="1600" b="1" dirty="0">
              <a:solidFill>
                <a:srgbClr val="1B4356"/>
              </a:solidFill>
            </a:endParaRPr>
          </a:p>
        </p:txBody>
      </p:sp>
      <p:sp>
        <p:nvSpPr>
          <p:cNvPr id="75" name="Subtitle 2"/>
          <p:cNvSpPr txBox="1">
            <a:spLocks/>
          </p:cNvSpPr>
          <p:nvPr/>
        </p:nvSpPr>
        <p:spPr>
          <a:xfrm>
            <a:off x="4440054" y="1006895"/>
            <a:ext cx="2312461" cy="3810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rgbClr val="1B4356"/>
                </a:solidFill>
              </a:rPr>
              <a:t>Competitor Claim</a:t>
            </a:r>
            <a:endParaRPr lang="en-US" sz="1600" b="1" dirty="0">
              <a:solidFill>
                <a:srgbClr val="1B4356"/>
              </a:solidFill>
            </a:endParaRPr>
          </a:p>
        </p:txBody>
      </p:sp>
      <p:sp>
        <p:nvSpPr>
          <p:cNvPr id="79" name="Subtitle 2"/>
          <p:cNvSpPr txBox="1">
            <a:spLocks/>
          </p:cNvSpPr>
          <p:nvPr/>
        </p:nvSpPr>
        <p:spPr>
          <a:xfrm>
            <a:off x="4440054" y="3867066"/>
            <a:ext cx="1522968" cy="4097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rgbClr val="1B4356"/>
                </a:solidFill>
              </a:rPr>
              <a:t>Counterpoints</a:t>
            </a:r>
            <a:br>
              <a:rPr lang="en-US" sz="1600" dirty="0">
                <a:solidFill>
                  <a:srgbClr val="1B4356"/>
                </a:solidFill>
              </a:rPr>
            </a:br>
            <a:endParaRPr lang="en-US" sz="1600" b="1" dirty="0">
              <a:solidFill>
                <a:srgbClr val="1B4356"/>
              </a:solidFill>
            </a:endParaRPr>
          </a:p>
        </p:txBody>
      </p:sp>
      <p:sp>
        <p:nvSpPr>
          <p:cNvPr id="83" name="Subtitle 2"/>
          <p:cNvSpPr txBox="1">
            <a:spLocks/>
          </p:cNvSpPr>
          <p:nvPr/>
        </p:nvSpPr>
        <p:spPr>
          <a:xfrm>
            <a:off x="8319883" y="3871395"/>
            <a:ext cx="1531814" cy="4097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rgbClr val="1B4356"/>
                </a:solidFill>
              </a:rPr>
              <a:t>Counterpoints</a:t>
            </a:r>
            <a:br>
              <a:rPr lang="en-US" sz="1600" dirty="0">
                <a:solidFill>
                  <a:srgbClr val="1B4356"/>
                </a:solidFill>
              </a:rPr>
            </a:br>
            <a:endParaRPr lang="en-US" sz="1600" b="1" dirty="0">
              <a:solidFill>
                <a:srgbClr val="1B4356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05652" y="987855"/>
            <a:ext cx="6332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EF898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7501949" y="987855"/>
            <a:ext cx="6332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EF898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11406834" y="987855"/>
            <a:ext cx="6332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EF898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sp>
        <p:nvSpPr>
          <p:cNvPr id="47" name="Rectangle 46"/>
          <p:cNvSpPr/>
          <p:nvPr/>
        </p:nvSpPr>
        <p:spPr>
          <a:xfrm>
            <a:off x="999477" y="193276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1B4356"/>
                </a:solidFill>
              </a:rPr>
              <a:t>Product Objections</a:t>
            </a:r>
          </a:p>
        </p:txBody>
      </p:sp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1AC7AADC-370C-794C-9D75-7B14606910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670455"/>
              </p:ext>
            </p:extLst>
          </p:nvPr>
        </p:nvGraphicFramePr>
        <p:xfrm>
          <a:off x="397694" y="4307356"/>
          <a:ext cx="3633108" cy="2159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33108">
                  <a:extLst>
                    <a:ext uri="{9D8B030D-6E8A-4147-A177-3AD203B41FA5}">
                      <a16:colId xmlns:a16="http://schemas.microsoft.com/office/drawing/2014/main" val="2297488572"/>
                    </a:ext>
                  </a:extLst>
                </a:gridCol>
              </a:tblGrid>
              <a:tr h="719842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a.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512181"/>
                  </a:ext>
                </a:extLst>
              </a:tr>
              <a:tr h="719842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b.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650387"/>
                  </a:ext>
                </a:extLst>
              </a:tr>
              <a:tr h="719842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c.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9367749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8203FE9E-9AD5-EF44-B710-D687DB2A42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690150"/>
              </p:ext>
            </p:extLst>
          </p:nvPr>
        </p:nvGraphicFramePr>
        <p:xfrm>
          <a:off x="4316494" y="4342364"/>
          <a:ext cx="3625908" cy="21245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5908">
                  <a:extLst>
                    <a:ext uri="{9D8B030D-6E8A-4147-A177-3AD203B41FA5}">
                      <a16:colId xmlns:a16="http://schemas.microsoft.com/office/drawing/2014/main" val="2297488572"/>
                    </a:ext>
                  </a:extLst>
                </a:gridCol>
              </a:tblGrid>
              <a:tr h="708173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a.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512181"/>
                  </a:ext>
                </a:extLst>
              </a:tr>
              <a:tr h="708173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b.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650387"/>
                  </a:ext>
                </a:extLst>
              </a:tr>
              <a:tr h="708173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c.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9367749"/>
                  </a:ext>
                </a:extLst>
              </a:tr>
            </a:tbl>
          </a:graphicData>
        </a:graphic>
      </p:graphicFrame>
      <p:graphicFrame>
        <p:nvGraphicFramePr>
          <p:cNvPr id="36" name="Table 35">
            <a:extLst>
              <a:ext uri="{FF2B5EF4-FFF2-40B4-BE49-F238E27FC236}">
                <a16:creationId xmlns:a16="http://schemas.microsoft.com/office/drawing/2014/main" id="{E5061798-744A-A347-A342-BB13AEA4BB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0922125"/>
              </p:ext>
            </p:extLst>
          </p:nvPr>
        </p:nvGraphicFramePr>
        <p:xfrm>
          <a:off x="8224259" y="4342365"/>
          <a:ext cx="3600795" cy="21245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795">
                  <a:extLst>
                    <a:ext uri="{9D8B030D-6E8A-4147-A177-3AD203B41FA5}">
                      <a16:colId xmlns:a16="http://schemas.microsoft.com/office/drawing/2014/main" val="2297488572"/>
                    </a:ext>
                  </a:extLst>
                </a:gridCol>
              </a:tblGrid>
              <a:tr h="708172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a.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512181"/>
                  </a:ext>
                </a:extLst>
              </a:tr>
              <a:tr h="708172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b.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650387"/>
                  </a:ext>
                </a:extLst>
              </a:tr>
              <a:tr h="708172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c.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9367749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68E835FF-AE99-1946-A0A3-61BD9CAB51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9728633"/>
              </p:ext>
            </p:extLst>
          </p:nvPr>
        </p:nvGraphicFramePr>
        <p:xfrm>
          <a:off x="515094" y="1510509"/>
          <a:ext cx="3388906" cy="19640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88906">
                  <a:extLst>
                    <a:ext uri="{9D8B030D-6E8A-4147-A177-3AD203B41FA5}">
                      <a16:colId xmlns:a16="http://schemas.microsoft.com/office/drawing/2014/main" val="1096465337"/>
                    </a:ext>
                  </a:extLst>
                </a:gridCol>
              </a:tblGrid>
              <a:tr h="1964018">
                <a:tc>
                  <a:txBody>
                    <a:bodyPr/>
                    <a:lstStyle/>
                    <a:p>
                      <a:endParaRPr lang="en-US" sz="12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954921"/>
                  </a:ext>
                </a:extLst>
              </a:tr>
            </a:tbl>
          </a:graphicData>
        </a:graphic>
      </p:graphicFrame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1D2406EA-732E-FB4B-851C-E19917DA4A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92595"/>
              </p:ext>
            </p:extLst>
          </p:nvPr>
        </p:nvGraphicFramePr>
        <p:xfrm>
          <a:off x="8319883" y="1503078"/>
          <a:ext cx="3388906" cy="19640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88906">
                  <a:extLst>
                    <a:ext uri="{9D8B030D-6E8A-4147-A177-3AD203B41FA5}">
                      <a16:colId xmlns:a16="http://schemas.microsoft.com/office/drawing/2014/main" val="1096465337"/>
                    </a:ext>
                  </a:extLst>
                </a:gridCol>
              </a:tblGrid>
              <a:tr h="1964018">
                <a:tc>
                  <a:txBody>
                    <a:bodyPr/>
                    <a:lstStyle/>
                    <a:p>
                      <a:endParaRPr lang="en-US" sz="12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954921"/>
                  </a:ext>
                </a:extLst>
              </a:tr>
            </a:tbl>
          </a:graphicData>
        </a:graphic>
      </p:graphicFrame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3E84F946-3CEF-C440-B464-333926F165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2796099"/>
              </p:ext>
            </p:extLst>
          </p:nvPr>
        </p:nvGraphicFramePr>
        <p:xfrm>
          <a:off x="4440054" y="1505358"/>
          <a:ext cx="3362826" cy="19640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62826">
                  <a:extLst>
                    <a:ext uri="{9D8B030D-6E8A-4147-A177-3AD203B41FA5}">
                      <a16:colId xmlns:a16="http://schemas.microsoft.com/office/drawing/2014/main" val="1096465337"/>
                    </a:ext>
                  </a:extLst>
                </a:gridCol>
              </a:tblGrid>
              <a:tr h="1964018">
                <a:tc>
                  <a:txBody>
                    <a:bodyPr/>
                    <a:lstStyle/>
                    <a:p>
                      <a:endParaRPr lang="en-US" sz="1200" dirty="0">
                        <a:latin typeface="+mj-lt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954921"/>
                  </a:ext>
                </a:extLst>
              </a:tr>
            </a:tbl>
          </a:graphicData>
        </a:graphic>
      </p:graphicFrame>
      <p:sp>
        <p:nvSpPr>
          <p:cNvPr id="81" name="Subtitle 2"/>
          <p:cNvSpPr txBox="1">
            <a:spLocks/>
          </p:cNvSpPr>
          <p:nvPr/>
        </p:nvSpPr>
        <p:spPr>
          <a:xfrm>
            <a:off x="8319883" y="1004519"/>
            <a:ext cx="2122378" cy="3834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rgbClr val="1B4356"/>
                </a:solidFill>
              </a:rPr>
              <a:t>Competitor Claim</a:t>
            </a:r>
            <a:endParaRPr lang="en-US" sz="1600" b="1" dirty="0">
              <a:solidFill>
                <a:srgbClr val="1B4356"/>
              </a:solidFill>
            </a:endParaRP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76C5FA75-BE8D-004A-8A5B-A7F9BC7511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070" y="203453"/>
            <a:ext cx="491244" cy="491244"/>
          </a:xfrm>
          <a:prstGeom prst="rect">
            <a:avLst/>
          </a:prstGeom>
        </p:spPr>
      </p:pic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F8DB1B2-717C-F54B-9DB6-456E93B64815}"/>
              </a:ext>
            </a:extLst>
          </p:cNvPr>
          <p:cNvCxnSpPr>
            <a:cxnSpLocks/>
          </p:cNvCxnSpPr>
          <p:nvPr/>
        </p:nvCxnSpPr>
        <p:spPr>
          <a:xfrm>
            <a:off x="4326396" y="1410112"/>
            <a:ext cx="360737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AF3B1D1E-9C95-EE48-9CAE-4A605B962D4A}"/>
              </a:ext>
            </a:extLst>
          </p:cNvPr>
          <p:cNvCxnSpPr>
            <a:cxnSpLocks/>
          </p:cNvCxnSpPr>
          <p:nvPr/>
        </p:nvCxnSpPr>
        <p:spPr>
          <a:xfrm>
            <a:off x="8217676" y="1410112"/>
            <a:ext cx="360737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7D20A73-D25C-124E-9A6C-C356DE1D0E5B}"/>
              </a:ext>
            </a:extLst>
          </p:cNvPr>
          <p:cNvCxnSpPr>
            <a:cxnSpLocks/>
          </p:cNvCxnSpPr>
          <p:nvPr/>
        </p:nvCxnSpPr>
        <p:spPr>
          <a:xfrm>
            <a:off x="2064811" y="3631096"/>
            <a:ext cx="318052" cy="0"/>
          </a:xfrm>
          <a:prstGeom prst="line">
            <a:avLst/>
          </a:prstGeom>
          <a:ln w="76200" cap="rnd" cmpd="sng">
            <a:solidFill>
              <a:srgbClr val="EF898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B9FAC4D-1B10-444D-963A-384E6CB2D2C0}"/>
              </a:ext>
            </a:extLst>
          </p:cNvPr>
          <p:cNvCxnSpPr>
            <a:cxnSpLocks/>
          </p:cNvCxnSpPr>
          <p:nvPr/>
        </p:nvCxnSpPr>
        <p:spPr>
          <a:xfrm>
            <a:off x="5947698" y="3631096"/>
            <a:ext cx="318052" cy="0"/>
          </a:xfrm>
          <a:prstGeom prst="line">
            <a:avLst/>
          </a:prstGeom>
          <a:ln w="76200" cap="rnd" cmpd="sng">
            <a:solidFill>
              <a:srgbClr val="EF898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55E8BF3D-C0BA-B94F-8B1C-3AF700E10399}"/>
              </a:ext>
            </a:extLst>
          </p:cNvPr>
          <p:cNvCxnSpPr>
            <a:cxnSpLocks/>
          </p:cNvCxnSpPr>
          <p:nvPr/>
        </p:nvCxnSpPr>
        <p:spPr>
          <a:xfrm>
            <a:off x="9804081" y="3631096"/>
            <a:ext cx="318052" cy="0"/>
          </a:xfrm>
          <a:prstGeom prst="line">
            <a:avLst/>
          </a:prstGeom>
          <a:ln w="76200" cap="rnd" cmpd="sng">
            <a:solidFill>
              <a:srgbClr val="EF8989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4790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ounded Rectangle 89">
            <a:extLst>
              <a:ext uri="{FF2B5EF4-FFF2-40B4-BE49-F238E27FC236}">
                <a16:creationId xmlns:a16="http://schemas.microsoft.com/office/drawing/2014/main" id="{ED481B1B-83B9-5E40-BD37-89F09CEB7C70}"/>
              </a:ext>
            </a:extLst>
          </p:cNvPr>
          <p:cNvSpPr/>
          <p:nvPr/>
        </p:nvSpPr>
        <p:spPr>
          <a:xfrm>
            <a:off x="388294" y="3750647"/>
            <a:ext cx="3642507" cy="2782495"/>
          </a:xfrm>
          <a:prstGeom prst="roundRect">
            <a:avLst>
              <a:gd name="adj" fmla="val 5643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0AC5E0CB-3219-A047-B078-87045AC94FDD}"/>
              </a:ext>
            </a:extLst>
          </p:cNvPr>
          <p:cNvSpPr/>
          <p:nvPr/>
        </p:nvSpPr>
        <p:spPr>
          <a:xfrm>
            <a:off x="4299894" y="3750647"/>
            <a:ext cx="3642507" cy="2782495"/>
          </a:xfrm>
          <a:prstGeom prst="roundRect">
            <a:avLst>
              <a:gd name="adj" fmla="val 5643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94" name="Rounded Rectangle 93">
            <a:extLst>
              <a:ext uri="{FF2B5EF4-FFF2-40B4-BE49-F238E27FC236}">
                <a16:creationId xmlns:a16="http://schemas.microsoft.com/office/drawing/2014/main" id="{595FD202-0D60-964D-8F69-F597E8BC0472}"/>
              </a:ext>
            </a:extLst>
          </p:cNvPr>
          <p:cNvSpPr/>
          <p:nvPr/>
        </p:nvSpPr>
        <p:spPr>
          <a:xfrm>
            <a:off x="8191174" y="3750647"/>
            <a:ext cx="3642507" cy="2782495"/>
          </a:xfrm>
          <a:prstGeom prst="roundRect">
            <a:avLst>
              <a:gd name="adj" fmla="val 5643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55D3EA32-3BFB-194A-80E5-F2BB60995D54}"/>
              </a:ext>
            </a:extLst>
          </p:cNvPr>
          <p:cNvSpPr/>
          <p:nvPr/>
        </p:nvSpPr>
        <p:spPr>
          <a:xfrm>
            <a:off x="8191174" y="891189"/>
            <a:ext cx="3642507" cy="2601665"/>
          </a:xfrm>
          <a:prstGeom prst="roundRect">
            <a:avLst>
              <a:gd name="adj" fmla="val 5643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A627CE14-71E7-0342-9831-F119DF496F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385966"/>
              </p:ext>
            </p:extLst>
          </p:nvPr>
        </p:nvGraphicFramePr>
        <p:xfrm>
          <a:off x="8264418" y="1540554"/>
          <a:ext cx="3621418" cy="191249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1418">
                  <a:extLst>
                    <a:ext uri="{9D8B030D-6E8A-4147-A177-3AD203B41FA5}">
                      <a16:colId xmlns:a16="http://schemas.microsoft.com/office/drawing/2014/main" val="2297488572"/>
                    </a:ext>
                  </a:extLst>
                </a:gridCol>
              </a:tblGrid>
              <a:tr h="637497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j-lt"/>
                        </a:rPr>
                        <a:t>a.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512181"/>
                  </a:ext>
                </a:extLst>
              </a:tr>
              <a:tr h="637497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j-lt"/>
                        </a:rPr>
                        <a:t>b.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650387"/>
                  </a:ext>
                </a:extLst>
              </a:tr>
              <a:tr h="637497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+mj-lt"/>
                        </a:rPr>
                        <a:t>c.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9367749"/>
                  </a:ext>
                </a:extLst>
              </a:tr>
            </a:tbl>
          </a:graphicData>
        </a:graphic>
      </p:graphicFrame>
      <p:sp>
        <p:nvSpPr>
          <p:cNvPr id="88" name="Rounded Rectangle 87">
            <a:extLst>
              <a:ext uri="{FF2B5EF4-FFF2-40B4-BE49-F238E27FC236}">
                <a16:creationId xmlns:a16="http://schemas.microsoft.com/office/drawing/2014/main" id="{FB86D063-C6E0-8C43-8BFF-DDDE53F2B4E9}"/>
              </a:ext>
            </a:extLst>
          </p:cNvPr>
          <p:cNvSpPr/>
          <p:nvPr/>
        </p:nvSpPr>
        <p:spPr>
          <a:xfrm>
            <a:off x="4299894" y="891189"/>
            <a:ext cx="3642507" cy="2620355"/>
          </a:xfrm>
          <a:prstGeom prst="roundRect">
            <a:avLst>
              <a:gd name="adj" fmla="val 5643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28DAE6F3-639E-2C49-BBD7-23A12EF4E3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7050990"/>
              </p:ext>
            </p:extLst>
          </p:nvPr>
        </p:nvGraphicFramePr>
        <p:xfrm>
          <a:off x="4331314" y="1540554"/>
          <a:ext cx="3621418" cy="19124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1418">
                  <a:extLst>
                    <a:ext uri="{9D8B030D-6E8A-4147-A177-3AD203B41FA5}">
                      <a16:colId xmlns:a16="http://schemas.microsoft.com/office/drawing/2014/main" val="2297488572"/>
                    </a:ext>
                  </a:extLst>
                </a:gridCol>
              </a:tblGrid>
              <a:tr h="637498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j-lt"/>
                        </a:rPr>
                        <a:t>1.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512181"/>
                  </a:ext>
                </a:extLst>
              </a:tr>
              <a:tr h="637498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j-lt"/>
                        </a:rPr>
                        <a:t>b.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650387"/>
                  </a:ext>
                </a:extLst>
              </a:tr>
              <a:tr h="637498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j-lt"/>
                        </a:rPr>
                        <a:t>c.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9367749"/>
                  </a:ext>
                </a:extLst>
              </a:tr>
            </a:tbl>
          </a:graphicData>
        </a:graphic>
      </p:graphicFrame>
      <p:sp>
        <p:nvSpPr>
          <p:cNvPr id="86" name="Rounded Rectangle 85">
            <a:extLst>
              <a:ext uri="{FF2B5EF4-FFF2-40B4-BE49-F238E27FC236}">
                <a16:creationId xmlns:a16="http://schemas.microsoft.com/office/drawing/2014/main" id="{63F9F3BE-4FE6-644A-9B76-52CDADEE16F0}"/>
              </a:ext>
            </a:extLst>
          </p:cNvPr>
          <p:cNvSpPr/>
          <p:nvPr/>
        </p:nvSpPr>
        <p:spPr>
          <a:xfrm>
            <a:off x="388294" y="899163"/>
            <a:ext cx="3642507" cy="2593694"/>
          </a:xfrm>
          <a:prstGeom prst="roundRect">
            <a:avLst>
              <a:gd name="adj" fmla="val 5643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977FB290-DD0B-7B41-916B-A80859BCC1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11618"/>
              </p:ext>
            </p:extLst>
          </p:nvPr>
        </p:nvGraphicFramePr>
        <p:xfrm>
          <a:off x="414796" y="1540554"/>
          <a:ext cx="3621418" cy="188844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1418">
                  <a:extLst>
                    <a:ext uri="{9D8B030D-6E8A-4147-A177-3AD203B41FA5}">
                      <a16:colId xmlns:a16="http://schemas.microsoft.com/office/drawing/2014/main" val="2297488572"/>
                    </a:ext>
                  </a:extLst>
                </a:gridCol>
              </a:tblGrid>
              <a:tr h="629482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j-lt"/>
                        </a:rPr>
                        <a:t>1.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512181"/>
                  </a:ext>
                </a:extLst>
              </a:tr>
              <a:tr h="629482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j-lt"/>
                        </a:rPr>
                        <a:t>2.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650387"/>
                  </a:ext>
                </a:extLst>
              </a:tr>
              <a:tr h="629482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j-lt"/>
                        </a:rPr>
                        <a:t>3.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9367749"/>
                  </a:ext>
                </a:extLst>
              </a:tr>
            </a:tbl>
          </a:graphicData>
        </a:graphic>
      </p:graphicFrame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886298F5-6380-C54B-AC37-E1DAE8F1391D}"/>
              </a:ext>
            </a:extLst>
          </p:cNvPr>
          <p:cNvCxnSpPr>
            <a:cxnSpLocks/>
          </p:cNvCxnSpPr>
          <p:nvPr/>
        </p:nvCxnSpPr>
        <p:spPr>
          <a:xfrm>
            <a:off x="4326396" y="4261596"/>
            <a:ext cx="360737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Subtitle 2">
            <a:extLst>
              <a:ext uri="{FF2B5EF4-FFF2-40B4-BE49-F238E27FC236}">
                <a16:creationId xmlns:a16="http://schemas.microsoft.com/office/drawing/2014/main" id="{808545EB-B486-264C-9842-5F45238B1511}"/>
              </a:ext>
            </a:extLst>
          </p:cNvPr>
          <p:cNvSpPr txBox="1">
            <a:spLocks/>
          </p:cNvSpPr>
          <p:nvPr/>
        </p:nvSpPr>
        <p:spPr>
          <a:xfrm>
            <a:off x="487090" y="1012979"/>
            <a:ext cx="3654023" cy="4052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rgbClr val="1B4356"/>
                </a:solidFill>
              </a:rPr>
              <a:t>Reframing Statements</a:t>
            </a:r>
            <a:endParaRPr lang="en-US" sz="1600" b="1" dirty="0">
              <a:solidFill>
                <a:srgbClr val="1B4356"/>
              </a:solidFill>
            </a:endParaRPr>
          </a:p>
        </p:txBody>
      </p:sp>
      <p:sp>
        <p:nvSpPr>
          <p:cNvPr id="29" name="Subtitle 2">
            <a:extLst>
              <a:ext uri="{FF2B5EF4-FFF2-40B4-BE49-F238E27FC236}">
                <a16:creationId xmlns:a16="http://schemas.microsoft.com/office/drawing/2014/main" id="{54B83EEC-880B-E544-9DCE-C73B88A6DC77}"/>
              </a:ext>
            </a:extLst>
          </p:cNvPr>
          <p:cNvSpPr txBox="1">
            <a:spLocks/>
          </p:cNvSpPr>
          <p:nvPr/>
        </p:nvSpPr>
        <p:spPr>
          <a:xfrm>
            <a:off x="4448646" y="1010198"/>
            <a:ext cx="3676816" cy="4052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rgbClr val="1B4356"/>
                </a:solidFill>
              </a:rPr>
              <a:t>Reframing Statements</a:t>
            </a:r>
            <a:endParaRPr lang="en-US" sz="1600" b="1" dirty="0">
              <a:solidFill>
                <a:srgbClr val="1B4356"/>
              </a:solidFill>
            </a:endParaRP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323A5256-44AB-C44B-8FDE-B05B54A29E3F}"/>
              </a:ext>
            </a:extLst>
          </p:cNvPr>
          <p:cNvSpPr txBox="1">
            <a:spLocks/>
          </p:cNvSpPr>
          <p:nvPr/>
        </p:nvSpPr>
        <p:spPr>
          <a:xfrm>
            <a:off x="8303856" y="987628"/>
            <a:ext cx="3676817" cy="4052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rgbClr val="1B4356"/>
                </a:solidFill>
              </a:rPr>
              <a:t>Reframing Statements</a:t>
            </a:r>
            <a:endParaRPr lang="en-US" sz="1600" b="1" dirty="0">
              <a:solidFill>
                <a:srgbClr val="1B4356"/>
              </a:solidFill>
            </a:endParaRPr>
          </a:p>
        </p:txBody>
      </p:sp>
      <p:sp>
        <p:nvSpPr>
          <p:cNvPr id="34" name="Subtitle 2">
            <a:extLst>
              <a:ext uri="{FF2B5EF4-FFF2-40B4-BE49-F238E27FC236}">
                <a16:creationId xmlns:a16="http://schemas.microsoft.com/office/drawing/2014/main" id="{579B9E3B-D033-A645-98AE-6F88A3977FB4}"/>
              </a:ext>
            </a:extLst>
          </p:cNvPr>
          <p:cNvSpPr txBox="1">
            <a:spLocks/>
          </p:cNvSpPr>
          <p:nvPr/>
        </p:nvSpPr>
        <p:spPr>
          <a:xfrm>
            <a:off x="493864" y="3861257"/>
            <a:ext cx="3654023" cy="4052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rgbClr val="1B4356"/>
                </a:solidFill>
              </a:rPr>
              <a:t>Use case &amp; data points</a:t>
            </a:r>
            <a:endParaRPr lang="en-US" sz="1600" b="1" dirty="0">
              <a:solidFill>
                <a:srgbClr val="1B4356"/>
              </a:solidFill>
            </a:endParaRP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87B6A4AF-4475-3146-B968-7F857992380F}"/>
              </a:ext>
            </a:extLst>
          </p:cNvPr>
          <p:cNvSpPr txBox="1">
            <a:spLocks/>
          </p:cNvSpPr>
          <p:nvPr/>
        </p:nvSpPr>
        <p:spPr>
          <a:xfrm>
            <a:off x="4437954" y="3873800"/>
            <a:ext cx="3676816" cy="4052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rgbClr val="1B4356"/>
                </a:solidFill>
              </a:rPr>
              <a:t>Use case &amp; data points</a:t>
            </a:r>
            <a:endParaRPr lang="en-US" sz="1600" b="1" dirty="0">
              <a:solidFill>
                <a:srgbClr val="1B4356"/>
              </a:solidFill>
            </a:endParaRPr>
          </a:p>
        </p:txBody>
      </p:sp>
      <p:sp>
        <p:nvSpPr>
          <p:cNvPr id="36" name="Subtitle 2">
            <a:extLst>
              <a:ext uri="{FF2B5EF4-FFF2-40B4-BE49-F238E27FC236}">
                <a16:creationId xmlns:a16="http://schemas.microsoft.com/office/drawing/2014/main" id="{93606F32-569B-294B-9926-48D00810E153}"/>
              </a:ext>
            </a:extLst>
          </p:cNvPr>
          <p:cNvSpPr txBox="1">
            <a:spLocks/>
          </p:cNvSpPr>
          <p:nvPr/>
        </p:nvSpPr>
        <p:spPr>
          <a:xfrm>
            <a:off x="8321279" y="3873800"/>
            <a:ext cx="3676817" cy="4052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rgbClr val="1B4356"/>
                </a:solidFill>
              </a:rPr>
              <a:t>Use case &amp; data points</a:t>
            </a:r>
            <a:endParaRPr lang="en-US" sz="1600" b="1" dirty="0">
              <a:solidFill>
                <a:srgbClr val="1B4356"/>
              </a:solidFill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2D7CFB31-FDB5-5649-9216-FA2B7C00AA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796" y="221076"/>
            <a:ext cx="664084" cy="376360"/>
          </a:xfrm>
          <a:prstGeom prst="rect">
            <a:avLst/>
          </a:prstGeom>
        </p:spPr>
      </p:pic>
      <p:sp>
        <p:nvSpPr>
          <p:cNvPr id="58" name="Rectangle 57">
            <a:extLst>
              <a:ext uri="{FF2B5EF4-FFF2-40B4-BE49-F238E27FC236}">
                <a16:creationId xmlns:a16="http://schemas.microsoft.com/office/drawing/2014/main" id="{DEF4D147-2C91-6E4B-A59F-4D4507027E02}"/>
              </a:ext>
            </a:extLst>
          </p:cNvPr>
          <p:cNvSpPr/>
          <p:nvPr/>
        </p:nvSpPr>
        <p:spPr>
          <a:xfrm>
            <a:off x="1118745" y="193276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1B4356"/>
                </a:solidFill>
              </a:rPr>
              <a:t>Reframing Objection Statements</a:t>
            </a:r>
          </a:p>
        </p:txBody>
      </p: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93D19ED3-14B7-ED49-BAA6-8EBCD848CC42}"/>
              </a:ext>
            </a:extLst>
          </p:cNvPr>
          <p:cNvCxnSpPr>
            <a:cxnSpLocks/>
          </p:cNvCxnSpPr>
          <p:nvPr/>
        </p:nvCxnSpPr>
        <p:spPr>
          <a:xfrm>
            <a:off x="388294" y="1410112"/>
            <a:ext cx="3633880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FDF0B994-0791-FD42-9699-7F0B089CBCA1}"/>
              </a:ext>
            </a:extLst>
          </p:cNvPr>
          <p:cNvCxnSpPr>
            <a:cxnSpLocks/>
          </p:cNvCxnSpPr>
          <p:nvPr/>
        </p:nvCxnSpPr>
        <p:spPr>
          <a:xfrm>
            <a:off x="414796" y="4261596"/>
            <a:ext cx="360737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BCC91B9C-9CD5-674C-8435-2BB437999E6F}"/>
              </a:ext>
            </a:extLst>
          </p:cNvPr>
          <p:cNvCxnSpPr>
            <a:cxnSpLocks/>
          </p:cNvCxnSpPr>
          <p:nvPr/>
        </p:nvCxnSpPr>
        <p:spPr>
          <a:xfrm>
            <a:off x="8217676" y="4261596"/>
            <a:ext cx="360737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8E211090-1399-584F-9D8A-39219602460B}"/>
              </a:ext>
            </a:extLst>
          </p:cNvPr>
          <p:cNvSpPr txBox="1"/>
          <p:nvPr/>
        </p:nvSpPr>
        <p:spPr>
          <a:xfrm>
            <a:off x="3605652" y="987855"/>
            <a:ext cx="6332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6EBEC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221EABBE-744F-334A-9269-D69BF14820D1}"/>
              </a:ext>
            </a:extLst>
          </p:cNvPr>
          <p:cNvSpPr txBox="1"/>
          <p:nvPr/>
        </p:nvSpPr>
        <p:spPr>
          <a:xfrm>
            <a:off x="7501949" y="987855"/>
            <a:ext cx="6332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6EBEC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9F703A44-F1CC-2D4C-A7BA-556B033E7EEC}"/>
              </a:ext>
            </a:extLst>
          </p:cNvPr>
          <p:cNvSpPr txBox="1"/>
          <p:nvPr/>
        </p:nvSpPr>
        <p:spPr>
          <a:xfrm>
            <a:off x="11406834" y="987855"/>
            <a:ext cx="6332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6EBEC5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</a:p>
        </p:txBody>
      </p: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778DC00C-9CB6-9B43-99AD-8570A0F5643F}"/>
              </a:ext>
            </a:extLst>
          </p:cNvPr>
          <p:cNvCxnSpPr>
            <a:cxnSpLocks/>
          </p:cNvCxnSpPr>
          <p:nvPr/>
        </p:nvCxnSpPr>
        <p:spPr>
          <a:xfrm>
            <a:off x="4326396" y="1410112"/>
            <a:ext cx="360737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3B539EA2-A6B7-7D4F-AA98-49139773FFAB}"/>
              </a:ext>
            </a:extLst>
          </p:cNvPr>
          <p:cNvCxnSpPr>
            <a:cxnSpLocks/>
          </p:cNvCxnSpPr>
          <p:nvPr/>
        </p:nvCxnSpPr>
        <p:spPr>
          <a:xfrm>
            <a:off x="8217676" y="1410112"/>
            <a:ext cx="360737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C7D6C2F6-B909-5A4E-835A-C0344099AE6B}"/>
              </a:ext>
            </a:extLst>
          </p:cNvPr>
          <p:cNvCxnSpPr>
            <a:cxnSpLocks/>
          </p:cNvCxnSpPr>
          <p:nvPr/>
        </p:nvCxnSpPr>
        <p:spPr>
          <a:xfrm>
            <a:off x="2064811" y="3631096"/>
            <a:ext cx="318052" cy="0"/>
          </a:xfrm>
          <a:prstGeom prst="line">
            <a:avLst/>
          </a:prstGeom>
          <a:ln w="76200" cap="rnd" cmpd="sng">
            <a:solidFill>
              <a:srgbClr val="6EBEC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264B0A1D-0C6B-7043-B391-167B27D1F892}"/>
              </a:ext>
            </a:extLst>
          </p:cNvPr>
          <p:cNvCxnSpPr>
            <a:cxnSpLocks/>
          </p:cNvCxnSpPr>
          <p:nvPr/>
        </p:nvCxnSpPr>
        <p:spPr>
          <a:xfrm>
            <a:off x="5947698" y="3631096"/>
            <a:ext cx="318052" cy="0"/>
          </a:xfrm>
          <a:prstGeom prst="line">
            <a:avLst/>
          </a:prstGeom>
          <a:ln w="76200" cap="rnd" cmpd="sng">
            <a:solidFill>
              <a:srgbClr val="6EBEC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536FAFC7-3D00-9041-AB50-32AA565E2AFA}"/>
              </a:ext>
            </a:extLst>
          </p:cNvPr>
          <p:cNvCxnSpPr>
            <a:cxnSpLocks/>
          </p:cNvCxnSpPr>
          <p:nvPr/>
        </p:nvCxnSpPr>
        <p:spPr>
          <a:xfrm>
            <a:off x="9804081" y="3631096"/>
            <a:ext cx="318052" cy="0"/>
          </a:xfrm>
          <a:prstGeom prst="line">
            <a:avLst/>
          </a:prstGeom>
          <a:ln w="76200" cap="rnd" cmpd="sng">
            <a:solidFill>
              <a:srgbClr val="6EBEC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2" name="Table 111">
            <a:extLst>
              <a:ext uri="{FF2B5EF4-FFF2-40B4-BE49-F238E27FC236}">
                <a16:creationId xmlns:a16="http://schemas.microsoft.com/office/drawing/2014/main" id="{7FC97122-72EB-3A40-B2FB-30D41898CE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8040402"/>
              </p:ext>
            </p:extLst>
          </p:nvPr>
        </p:nvGraphicFramePr>
        <p:xfrm>
          <a:off x="397694" y="4307356"/>
          <a:ext cx="3633108" cy="21595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33108">
                  <a:extLst>
                    <a:ext uri="{9D8B030D-6E8A-4147-A177-3AD203B41FA5}">
                      <a16:colId xmlns:a16="http://schemas.microsoft.com/office/drawing/2014/main" val="2297488572"/>
                    </a:ext>
                  </a:extLst>
                </a:gridCol>
              </a:tblGrid>
              <a:tr h="719842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a.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512181"/>
                  </a:ext>
                </a:extLst>
              </a:tr>
              <a:tr h="719842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b.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650387"/>
                  </a:ext>
                </a:extLst>
              </a:tr>
              <a:tr h="719842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c.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9367749"/>
                  </a:ext>
                </a:extLst>
              </a:tr>
            </a:tbl>
          </a:graphicData>
        </a:graphic>
      </p:graphicFrame>
      <p:graphicFrame>
        <p:nvGraphicFramePr>
          <p:cNvPr id="113" name="Table 112">
            <a:extLst>
              <a:ext uri="{FF2B5EF4-FFF2-40B4-BE49-F238E27FC236}">
                <a16:creationId xmlns:a16="http://schemas.microsoft.com/office/drawing/2014/main" id="{BC17D058-5F2E-E644-B8B3-6C4686AA15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056921"/>
              </p:ext>
            </p:extLst>
          </p:nvPr>
        </p:nvGraphicFramePr>
        <p:xfrm>
          <a:off x="4316494" y="4342364"/>
          <a:ext cx="3625908" cy="212451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25908">
                  <a:extLst>
                    <a:ext uri="{9D8B030D-6E8A-4147-A177-3AD203B41FA5}">
                      <a16:colId xmlns:a16="http://schemas.microsoft.com/office/drawing/2014/main" val="2297488572"/>
                    </a:ext>
                  </a:extLst>
                </a:gridCol>
              </a:tblGrid>
              <a:tr h="708173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a.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512181"/>
                  </a:ext>
                </a:extLst>
              </a:tr>
              <a:tr h="708173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b.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650387"/>
                  </a:ext>
                </a:extLst>
              </a:tr>
              <a:tr h="708173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c.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9367749"/>
                  </a:ext>
                </a:extLst>
              </a:tr>
            </a:tbl>
          </a:graphicData>
        </a:graphic>
      </p:graphicFrame>
      <p:graphicFrame>
        <p:nvGraphicFramePr>
          <p:cNvPr id="114" name="Table 113">
            <a:extLst>
              <a:ext uri="{FF2B5EF4-FFF2-40B4-BE49-F238E27FC236}">
                <a16:creationId xmlns:a16="http://schemas.microsoft.com/office/drawing/2014/main" id="{62DCDC0C-69F6-6347-8B3B-84E287AA2D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321615"/>
              </p:ext>
            </p:extLst>
          </p:nvPr>
        </p:nvGraphicFramePr>
        <p:xfrm>
          <a:off x="8224259" y="4342365"/>
          <a:ext cx="3600795" cy="21245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00795">
                  <a:extLst>
                    <a:ext uri="{9D8B030D-6E8A-4147-A177-3AD203B41FA5}">
                      <a16:colId xmlns:a16="http://schemas.microsoft.com/office/drawing/2014/main" val="2297488572"/>
                    </a:ext>
                  </a:extLst>
                </a:gridCol>
              </a:tblGrid>
              <a:tr h="708172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a.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512181"/>
                  </a:ext>
                </a:extLst>
              </a:tr>
              <a:tr h="708172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b.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650387"/>
                  </a:ext>
                </a:extLst>
              </a:tr>
              <a:tr h="708172">
                <a:tc>
                  <a:txBody>
                    <a:bodyPr/>
                    <a:lstStyle/>
                    <a:p>
                      <a:r>
                        <a:rPr lang="en-US" sz="1100" dirty="0">
                          <a:latin typeface="+mj-lt"/>
                        </a:rPr>
                        <a:t>c.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93677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980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C098B8BD-AFC5-5040-BE21-E9DAA3EE911B}"/>
              </a:ext>
            </a:extLst>
          </p:cNvPr>
          <p:cNvSpPr/>
          <p:nvPr/>
        </p:nvSpPr>
        <p:spPr>
          <a:xfrm>
            <a:off x="1027182" y="193276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>
                <a:solidFill>
                  <a:srgbClr val="1B4356"/>
                </a:solidFill>
              </a:rPr>
              <a:t>Tools/Resources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73FD6908-158C-F348-A74C-768324F76B25}"/>
              </a:ext>
            </a:extLst>
          </p:cNvPr>
          <p:cNvSpPr/>
          <p:nvPr/>
        </p:nvSpPr>
        <p:spPr>
          <a:xfrm>
            <a:off x="8191174" y="891189"/>
            <a:ext cx="3642507" cy="5337326"/>
          </a:xfrm>
          <a:prstGeom prst="roundRect">
            <a:avLst>
              <a:gd name="adj" fmla="val 5643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DA38FF7F-8B9E-C64A-82F2-A48B7D84F5A4}"/>
              </a:ext>
            </a:extLst>
          </p:cNvPr>
          <p:cNvSpPr/>
          <p:nvPr/>
        </p:nvSpPr>
        <p:spPr>
          <a:xfrm>
            <a:off x="4299894" y="891189"/>
            <a:ext cx="3642507" cy="5367633"/>
          </a:xfrm>
          <a:prstGeom prst="roundRect">
            <a:avLst>
              <a:gd name="adj" fmla="val 5643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226C0AF-4689-9D40-8E52-4FE01C14B896}"/>
              </a:ext>
            </a:extLst>
          </p:cNvPr>
          <p:cNvCxnSpPr>
            <a:cxnSpLocks/>
          </p:cNvCxnSpPr>
          <p:nvPr/>
        </p:nvCxnSpPr>
        <p:spPr>
          <a:xfrm>
            <a:off x="8217676" y="1410112"/>
            <a:ext cx="360737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33B5DA02-C4AE-AA43-B801-62ECA68CFC14}"/>
              </a:ext>
            </a:extLst>
          </p:cNvPr>
          <p:cNvSpPr/>
          <p:nvPr/>
        </p:nvSpPr>
        <p:spPr>
          <a:xfrm>
            <a:off x="388294" y="899162"/>
            <a:ext cx="3642507" cy="5329353"/>
          </a:xfrm>
          <a:prstGeom prst="roundRect">
            <a:avLst>
              <a:gd name="adj" fmla="val 5643"/>
            </a:avLst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EBD67EE0-9C4A-CC48-9FA9-A3FB09AA7C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7587907"/>
              </p:ext>
            </p:extLst>
          </p:nvPr>
        </p:nvGraphicFramePr>
        <p:xfrm>
          <a:off x="414796" y="1447335"/>
          <a:ext cx="3616006" cy="47873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16006">
                  <a:extLst>
                    <a:ext uri="{9D8B030D-6E8A-4147-A177-3AD203B41FA5}">
                      <a16:colId xmlns:a16="http://schemas.microsoft.com/office/drawing/2014/main" val="2297488572"/>
                    </a:ext>
                  </a:extLst>
                </a:gridCol>
              </a:tblGrid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063350"/>
                  </a:ext>
                </a:extLst>
              </a:tr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512181"/>
                  </a:ext>
                </a:extLst>
              </a:tr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650387"/>
                  </a:ext>
                </a:extLst>
              </a:tr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7705026"/>
                  </a:ext>
                </a:extLst>
              </a:tr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8849890"/>
                  </a:ext>
                </a:extLst>
              </a:tr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920845"/>
                  </a:ext>
                </a:extLst>
              </a:tr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452853"/>
                  </a:ext>
                </a:extLst>
              </a:tr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9367749"/>
                  </a:ext>
                </a:extLst>
              </a:tr>
            </a:tbl>
          </a:graphicData>
        </a:graphic>
      </p:graphicFrame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B2F30CC-6827-2B4F-917D-F5BDA77116A9}"/>
              </a:ext>
            </a:extLst>
          </p:cNvPr>
          <p:cNvCxnSpPr>
            <a:cxnSpLocks/>
          </p:cNvCxnSpPr>
          <p:nvPr/>
        </p:nvCxnSpPr>
        <p:spPr>
          <a:xfrm>
            <a:off x="388294" y="1410112"/>
            <a:ext cx="3633880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Subtitle 2"/>
          <p:cNvSpPr txBox="1">
            <a:spLocks/>
          </p:cNvSpPr>
          <p:nvPr/>
        </p:nvSpPr>
        <p:spPr>
          <a:xfrm>
            <a:off x="8201466" y="4056926"/>
            <a:ext cx="6084407" cy="88396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000" b="1" dirty="0">
              <a:solidFill>
                <a:srgbClr val="1B3456"/>
              </a:solidFill>
            </a:endParaRPr>
          </a:p>
        </p:txBody>
      </p:sp>
      <p:sp>
        <p:nvSpPr>
          <p:cNvPr id="25" name="Subtitle 2">
            <a:extLst>
              <a:ext uri="{FF2B5EF4-FFF2-40B4-BE49-F238E27FC236}">
                <a16:creationId xmlns:a16="http://schemas.microsoft.com/office/drawing/2014/main" id="{EE89C623-CBB0-CF4F-B6B4-B71D07759CDB}"/>
              </a:ext>
            </a:extLst>
          </p:cNvPr>
          <p:cNvSpPr txBox="1">
            <a:spLocks/>
          </p:cNvSpPr>
          <p:nvPr/>
        </p:nvSpPr>
        <p:spPr>
          <a:xfrm>
            <a:off x="555851" y="998355"/>
            <a:ext cx="3654023" cy="3445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rgbClr val="1B4356"/>
                </a:solidFill>
              </a:rPr>
              <a:t>Relevant content / links</a:t>
            </a:r>
            <a:endParaRPr lang="en-US" sz="1600" b="1" dirty="0">
              <a:solidFill>
                <a:srgbClr val="1B4356"/>
              </a:solidFill>
            </a:endParaRPr>
          </a:p>
        </p:txBody>
      </p:sp>
      <p:sp>
        <p:nvSpPr>
          <p:cNvPr id="27" name="Subtitle 2">
            <a:extLst>
              <a:ext uri="{FF2B5EF4-FFF2-40B4-BE49-F238E27FC236}">
                <a16:creationId xmlns:a16="http://schemas.microsoft.com/office/drawing/2014/main" id="{818B9031-A67C-594F-A5F0-4BFEF05833B7}"/>
              </a:ext>
            </a:extLst>
          </p:cNvPr>
          <p:cNvSpPr txBox="1">
            <a:spLocks/>
          </p:cNvSpPr>
          <p:nvPr/>
        </p:nvSpPr>
        <p:spPr>
          <a:xfrm>
            <a:off x="4463727" y="998355"/>
            <a:ext cx="3654023" cy="3445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rgbClr val="1B4356"/>
                </a:solidFill>
              </a:rPr>
              <a:t>Relevant content / links</a:t>
            </a:r>
            <a:endParaRPr lang="en-US" sz="1600" b="1" dirty="0">
              <a:solidFill>
                <a:srgbClr val="1B4356"/>
              </a:solidFill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09B63A66-CF58-CF47-BD97-5E8209BDFE2B}"/>
              </a:ext>
            </a:extLst>
          </p:cNvPr>
          <p:cNvSpPr txBox="1">
            <a:spLocks/>
          </p:cNvSpPr>
          <p:nvPr/>
        </p:nvSpPr>
        <p:spPr>
          <a:xfrm>
            <a:off x="8338021" y="998355"/>
            <a:ext cx="3654023" cy="3445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dirty="0">
                <a:solidFill>
                  <a:srgbClr val="1B4356"/>
                </a:solidFill>
              </a:rPr>
              <a:t>Relevant content / links</a:t>
            </a:r>
            <a:endParaRPr lang="en-US" sz="1600" b="1" dirty="0">
              <a:solidFill>
                <a:srgbClr val="1B4356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FEF8142-09D3-C84C-9B83-FD69C998852E}"/>
              </a:ext>
            </a:extLst>
          </p:cNvPr>
          <p:cNvCxnSpPr>
            <a:cxnSpLocks/>
          </p:cNvCxnSpPr>
          <p:nvPr/>
        </p:nvCxnSpPr>
        <p:spPr>
          <a:xfrm>
            <a:off x="4326396" y="1410112"/>
            <a:ext cx="3607378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4" name="Table 43">
            <a:extLst>
              <a:ext uri="{FF2B5EF4-FFF2-40B4-BE49-F238E27FC236}">
                <a16:creationId xmlns:a16="http://schemas.microsoft.com/office/drawing/2014/main" id="{8585E962-FBF4-3A4B-B499-D8A6702150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694040"/>
              </p:ext>
            </p:extLst>
          </p:nvPr>
        </p:nvGraphicFramePr>
        <p:xfrm>
          <a:off x="4310935" y="1447335"/>
          <a:ext cx="3616006" cy="47873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16006">
                  <a:extLst>
                    <a:ext uri="{9D8B030D-6E8A-4147-A177-3AD203B41FA5}">
                      <a16:colId xmlns:a16="http://schemas.microsoft.com/office/drawing/2014/main" val="2297488572"/>
                    </a:ext>
                  </a:extLst>
                </a:gridCol>
              </a:tblGrid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063350"/>
                  </a:ext>
                </a:extLst>
              </a:tr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512181"/>
                  </a:ext>
                </a:extLst>
              </a:tr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650387"/>
                  </a:ext>
                </a:extLst>
              </a:tr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7705026"/>
                  </a:ext>
                </a:extLst>
              </a:tr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8849890"/>
                  </a:ext>
                </a:extLst>
              </a:tr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920845"/>
                  </a:ext>
                </a:extLst>
              </a:tr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452853"/>
                  </a:ext>
                </a:extLst>
              </a:tr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9367749"/>
                  </a:ext>
                </a:extLst>
              </a:tr>
            </a:tbl>
          </a:graphicData>
        </a:graphic>
      </p:graphicFrame>
      <p:graphicFrame>
        <p:nvGraphicFramePr>
          <p:cNvPr id="45" name="Table 44">
            <a:extLst>
              <a:ext uri="{FF2B5EF4-FFF2-40B4-BE49-F238E27FC236}">
                <a16:creationId xmlns:a16="http://schemas.microsoft.com/office/drawing/2014/main" id="{7BA65833-AC94-904D-A9E1-68F6A21592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694040"/>
              </p:ext>
            </p:extLst>
          </p:nvPr>
        </p:nvGraphicFramePr>
        <p:xfrm>
          <a:off x="8207074" y="1447335"/>
          <a:ext cx="3616006" cy="47873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16006">
                  <a:extLst>
                    <a:ext uri="{9D8B030D-6E8A-4147-A177-3AD203B41FA5}">
                      <a16:colId xmlns:a16="http://schemas.microsoft.com/office/drawing/2014/main" val="2297488572"/>
                    </a:ext>
                  </a:extLst>
                </a:gridCol>
              </a:tblGrid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49063350"/>
                  </a:ext>
                </a:extLst>
              </a:tr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512181"/>
                  </a:ext>
                </a:extLst>
              </a:tr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8650387"/>
                  </a:ext>
                </a:extLst>
              </a:tr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7705026"/>
                  </a:ext>
                </a:extLst>
              </a:tr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8849890"/>
                  </a:ext>
                </a:extLst>
              </a:tr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920845"/>
                  </a:ext>
                </a:extLst>
              </a:tr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452853"/>
                  </a:ext>
                </a:extLst>
              </a:tr>
              <a:tr h="598421">
                <a:tc>
                  <a:txBody>
                    <a:bodyPr/>
                    <a:lstStyle/>
                    <a:p>
                      <a:endParaRPr lang="en-US" sz="1100" dirty="0"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9367749"/>
                  </a:ext>
                </a:extLst>
              </a:tr>
            </a:tbl>
          </a:graphicData>
        </a:graphic>
      </p:graphicFrame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D8CDC0C-D75F-F14C-BBE6-2CAFEAD717B8}"/>
              </a:ext>
            </a:extLst>
          </p:cNvPr>
          <p:cNvCxnSpPr>
            <a:cxnSpLocks/>
          </p:cNvCxnSpPr>
          <p:nvPr/>
        </p:nvCxnSpPr>
        <p:spPr>
          <a:xfrm>
            <a:off x="1957933" y="6407427"/>
            <a:ext cx="318052" cy="0"/>
          </a:xfrm>
          <a:prstGeom prst="line">
            <a:avLst/>
          </a:prstGeom>
          <a:ln w="76200" cap="rnd" cmpd="sng">
            <a:solidFill>
              <a:srgbClr val="1B435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7A0ED5D-6FF2-E840-B305-F3C381A1E555}"/>
              </a:ext>
            </a:extLst>
          </p:cNvPr>
          <p:cNvCxnSpPr>
            <a:cxnSpLocks/>
          </p:cNvCxnSpPr>
          <p:nvPr/>
        </p:nvCxnSpPr>
        <p:spPr>
          <a:xfrm>
            <a:off x="5947698" y="6407427"/>
            <a:ext cx="318052" cy="0"/>
          </a:xfrm>
          <a:prstGeom prst="line">
            <a:avLst/>
          </a:prstGeom>
          <a:ln w="76200" cap="rnd" cmpd="sng">
            <a:solidFill>
              <a:srgbClr val="1B435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FFD6D03-5FBA-5749-B278-EB635ECEA856}"/>
              </a:ext>
            </a:extLst>
          </p:cNvPr>
          <p:cNvCxnSpPr>
            <a:cxnSpLocks/>
          </p:cNvCxnSpPr>
          <p:nvPr/>
        </p:nvCxnSpPr>
        <p:spPr>
          <a:xfrm>
            <a:off x="9804081" y="6407427"/>
            <a:ext cx="318052" cy="0"/>
          </a:xfrm>
          <a:prstGeom prst="line">
            <a:avLst/>
          </a:prstGeom>
          <a:ln w="76200" cap="rnd" cmpd="sng">
            <a:solidFill>
              <a:srgbClr val="1B435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827F72C-BCDF-0248-BB75-521CBF993397}"/>
              </a:ext>
            </a:extLst>
          </p:cNvPr>
          <p:cNvCxnSpPr>
            <a:cxnSpLocks/>
          </p:cNvCxnSpPr>
          <p:nvPr/>
        </p:nvCxnSpPr>
        <p:spPr>
          <a:xfrm>
            <a:off x="467804" y="457201"/>
            <a:ext cx="318052" cy="0"/>
          </a:xfrm>
          <a:prstGeom prst="line">
            <a:avLst/>
          </a:prstGeom>
          <a:ln w="85725" cap="rnd" cmpd="sng">
            <a:solidFill>
              <a:srgbClr val="1B435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1442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62992" y="2364140"/>
            <a:ext cx="9144000" cy="771751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US" sz="4000" b="1" dirty="0">
                <a:solidFill>
                  <a:schemeClr val="bg1"/>
                </a:solidFill>
                <a:latin typeface="+mn-lt"/>
              </a:rPr>
              <a:t>See the Power of Competitive </a:t>
            </a:r>
            <a:br>
              <a:rPr lang="en-US" sz="4000" b="1" dirty="0">
                <a:solidFill>
                  <a:schemeClr val="bg1"/>
                </a:solidFill>
                <a:latin typeface="+mn-lt"/>
              </a:rPr>
            </a:br>
            <a:r>
              <a:rPr lang="en-US" sz="4000" b="1" dirty="0">
                <a:solidFill>
                  <a:schemeClr val="bg1"/>
                </a:solidFill>
                <a:latin typeface="+mn-lt"/>
              </a:rPr>
              <a:t>Intelligence Automation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B2107E2-9527-AB4D-A8A4-A3CF9847F3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7482" y="1489756"/>
            <a:ext cx="1505695" cy="4387229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DA664833-D56A-9349-AFF0-C3D52C18A319}"/>
              </a:ext>
            </a:extLst>
          </p:cNvPr>
          <p:cNvSpPr/>
          <p:nvPr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rgbClr val="1A2B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FFCDB359-A2B6-9749-8538-F528BB9461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5593" y="3185406"/>
            <a:ext cx="1605421" cy="391723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A77DA339-91C7-3447-96EA-08128462DE26}"/>
              </a:ext>
            </a:extLst>
          </p:cNvPr>
          <p:cNvSpPr/>
          <p:nvPr/>
        </p:nvSpPr>
        <p:spPr>
          <a:xfrm>
            <a:off x="5698217" y="2828835"/>
            <a:ext cx="66870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>
                <a:solidFill>
                  <a:srgbClr val="FFFFFF"/>
                </a:solidFill>
                <a:latin typeface="Open Sans" panose="020B0606030504020204" pitchFamily="34" charset="0"/>
              </a:rPr>
              <a:t>See the Power of Competitive </a:t>
            </a:r>
            <a:br>
              <a:rPr lang="en-US" b="1" dirty="0">
                <a:solidFill>
                  <a:srgbClr val="FFFFFF"/>
                </a:solidFill>
                <a:latin typeface="Open Sans" panose="020B0606030504020204" pitchFamily="34" charset="0"/>
              </a:rPr>
            </a:br>
            <a:r>
              <a:rPr lang="en-US" b="1" dirty="0">
                <a:solidFill>
                  <a:srgbClr val="FFFFFF"/>
                </a:solidFill>
                <a:latin typeface="Open Sans" panose="020B0606030504020204" pitchFamily="34" charset="0"/>
              </a:rPr>
              <a:t>Intelligence Automation.</a:t>
            </a:r>
          </a:p>
          <a:p>
            <a:br>
              <a:rPr lang="en-US" dirty="0"/>
            </a:br>
            <a:endParaRPr lang="en-US" dirty="0"/>
          </a:p>
        </p:txBody>
      </p:sp>
      <p:sp>
        <p:nvSpPr>
          <p:cNvPr id="47" name="Rounded Rectangle 46">
            <a:hlinkClick r:id="rId4" tooltip="GET STARTED"/>
            <a:extLst>
              <a:ext uri="{FF2B5EF4-FFF2-40B4-BE49-F238E27FC236}">
                <a16:creationId xmlns:a16="http://schemas.microsoft.com/office/drawing/2014/main" id="{5DF9B109-DC23-264F-8970-B2C337EAAC73}"/>
              </a:ext>
            </a:extLst>
          </p:cNvPr>
          <p:cNvSpPr/>
          <p:nvPr/>
        </p:nvSpPr>
        <p:spPr>
          <a:xfrm>
            <a:off x="5807515" y="3579190"/>
            <a:ext cx="1779828" cy="297394"/>
          </a:xfrm>
          <a:prstGeom prst="roundRect">
            <a:avLst/>
          </a:prstGeom>
          <a:solidFill>
            <a:srgbClr val="FF4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SCHEDULE A DEMO</a:t>
            </a:r>
            <a:endParaRPr lang="en-US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B88A5B49-BF7C-164B-BCD1-B57DB5724378}"/>
              </a:ext>
            </a:extLst>
          </p:cNvPr>
          <p:cNvCxnSpPr>
            <a:cxnSpLocks/>
          </p:cNvCxnSpPr>
          <p:nvPr/>
        </p:nvCxnSpPr>
        <p:spPr>
          <a:xfrm>
            <a:off x="5469615" y="2733373"/>
            <a:ext cx="0" cy="1295791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08AE8610-F411-8241-8EB7-4F2CE7722D14}"/>
              </a:ext>
            </a:extLst>
          </p:cNvPr>
          <p:cNvSpPr/>
          <p:nvPr/>
        </p:nvSpPr>
        <p:spPr>
          <a:xfrm>
            <a:off x="5920966" y="3793748"/>
            <a:ext cx="1511929" cy="49794"/>
          </a:xfrm>
          <a:prstGeom prst="rect">
            <a:avLst/>
          </a:prstGeom>
          <a:solidFill>
            <a:srgbClr val="FF43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376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1A2A35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14557</TotalTime>
  <Words>177</Words>
  <Application>Microsoft Macintosh PowerPoint</Application>
  <PresentationFormat>Widescreen</PresentationFormat>
  <Paragraphs>90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Open Sans</vt:lpstr>
      <vt:lpstr>Office Theme</vt:lpstr>
      <vt:lpstr>Objection Handling </vt:lpstr>
      <vt:lpstr>PowerPoint Presentation</vt:lpstr>
      <vt:lpstr>PowerPoint Presentation</vt:lpstr>
      <vt:lpstr>PowerPoint Presentation</vt:lpstr>
      <vt:lpstr>PowerPoint Presentation</vt:lpstr>
      <vt:lpstr>See the Power of Competitive  Intelligence Automation</vt:lpstr>
    </vt:vector>
  </TitlesOfParts>
  <Manager/>
  <Company>Kompyte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Objection Handling Template</dc:title>
  <dc:subject/>
  <dc:creator>Konstantina</dc:creator>
  <cp:keywords>Objection Handling Template</cp:keywords>
  <dc:description/>
  <cp:lastModifiedBy>Konstantina</cp:lastModifiedBy>
  <cp:revision>131</cp:revision>
  <cp:lastPrinted>2022-09-21T10:04:12Z</cp:lastPrinted>
  <dcterms:created xsi:type="dcterms:W3CDTF">2019-09-12T10:29:18Z</dcterms:created>
  <dcterms:modified xsi:type="dcterms:W3CDTF">2022-09-21T10:21:33Z</dcterms:modified>
  <cp:category/>
</cp:coreProperties>
</file>